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92" r:id="rId1"/>
    <p:sldMasterId id="2147483876" r:id="rId2"/>
    <p:sldMasterId id="2147483888" r:id="rId3"/>
  </p:sldMasterIdLst>
  <p:notesMasterIdLst>
    <p:notesMasterId r:id="rId16"/>
  </p:notesMasterIdLst>
  <p:sldIdLst>
    <p:sldId id="256" r:id="rId4"/>
    <p:sldId id="273" r:id="rId5"/>
    <p:sldId id="267" r:id="rId6"/>
    <p:sldId id="274" r:id="rId7"/>
    <p:sldId id="275" r:id="rId8"/>
    <p:sldId id="277" r:id="rId9"/>
    <p:sldId id="276" r:id="rId10"/>
    <p:sldId id="278" r:id="rId11"/>
    <p:sldId id="280" r:id="rId12"/>
    <p:sldId id="271" r:id="rId13"/>
    <p:sldId id="281" r:id="rId14"/>
    <p:sldId id="28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頁與第一步驟" id="{954004C2-320F-0C46-9859-4521A7A944D8}">
          <p14:sldIdLst>
            <p14:sldId id="256"/>
            <p14:sldId id="273"/>
          </p14:sldIdLst>
        </p14:section>
        <p14:section name="第二步驟" id="{98133DE4-F63E-AC44-8535-263BE4941D91}">
          <p14:sldIdLst>
            <p14:sldId id="267"/>
            <p14:sldId id="274"/>
            <p14:sldId id="275"/>
          </p14:sldIdLst>
        </p14:section>
        <p14:section name="第三步驟" id="{63F3D505-726E-B547-B4F5-34D28DF81F7A}">
          <p14:sldIdLst>
            <p14:sldId id="277"/>
            <p14:sldId id="276"/>
            <p14:sldId id="278"/>
            <p14:sldId id="280"/>
          </p14:sldIdLst>
        </p14:section>
        <p14:section name="第四步驟" id="{5238CAA2-BD0E-8641-939B-FF15FBACDDB0}">
          <p14:sldIdLst>
            <p14:sldId id="271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00"/>
    <a:srgbClr val="D0FFD5"/>
    <a:srgbClr val="DCFFE0"/>
    <a:srgbClr val="C4FEFD"/>
    <a:srgbClr val="D4FFCA"/>
    <a:srgbClr val="FFD8D5"/>
    <a:srgbClr val="AAED99"/>
    <a:srgbClr val="BCEDEA"/>
    <a:srgbClr val="F2C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8"/>
    <p:restoredTop sz="85942"/>
  </p:normalViewPr>
  <p:slideViewPr>
    <p:cSldViewPr snapToGrid="0" snapToObjects="1">
      <p:cViewPr>
        <p:scale>
          <a:sx n="75" d="100"/>
          <a:sy n="75" d="100"/>
        </p:scale>
        <p:origin x="624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51A96-07A1-144B-8454-29D72E94D307}" type="datetimeFigureOut">
              <a:rPr kumimoji="1" lang="zh-TW" altLang="en-US" smtClean="0"/>
              <a:t>2020/5/3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444A0-CB15-F04B-A525-947C9E749C3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08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444A0-CB15-F04B-A525-947C9E749C3D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86624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444A0-CB15-F04B-A525-947C9E749C3D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00870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444A0-CB15-F04B-A525-947C9E749C3D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82391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444A0-CB15-F04B-A525-947C9E749C3D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53556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444A0-CB15-F04B-A525-947C9E749C3D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39709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444A0-CB15-F04B-A525-947C9E749C3D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15339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444A0-CB15-F04B-A525-947C9E749C3D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6187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1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105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1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493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04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929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094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046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725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24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400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399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34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74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270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93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519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268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2589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12016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738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9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392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76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0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7933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3379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857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617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69555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85348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1251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67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181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87763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
第二層
第三層
第四層
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TW"/>
              <a:t>2020/05/23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/>
              <a:t>理律盃公民行動方案 第三隊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16589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7E9DEA-9F0F-5C42-AF8F-F75EB195FB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zh-TW" altLang="en-US" b="1" spc="600" dirty="0">
                <a:latin typeface="Hiragino Kaku Gothic ProN W6" panose="020B0300000000000000" pitchFamily="34" charset="-128"/>
                <a:ea typeface="Hiragino Kaku Gothic ProN W6" panose="020B0300000000000000" pitchFamily="34" charset="-128"/>
              </a:rPr>
              <a:t>仕事</a:t>
            </a:r>
            <a:r>
              <a:rPr kumimoji="1" lang="zh-TW" altLang="en-US" sz="8800" b="1" spc="600" dirty="0">
                <a:latin typeface="Hiragino Kaku Gothic ProN W6" panose="020B0300000000000000" pitchFamily="34" charset="-128"/>
                <a:ea typeface="Hiragino Kaku Gothic ProN W6" panose="020B0300000000000000" pitchFamily="34" charset="-128"/>
              </a:rPr>
              <a:t>碰碰</a:t>
            </a:r>
            <a:r>
              <a:rPr kumimoji="1" lang="zh-TW" altLang="en-US" sz="8000" b="1" spc="600" dirty="0">
                <a:latin typeface="Hiragino Kaku Gothic ProN W6" panose="020B0300000000000000" pitchFamily="34" charset="-128"/>
                <a:ea typeface="Hiragino Kaku Gothic ProN W6" panose="020B0300000000000000" pitchFamily="34" charset="-128"/>
              </a:rPr>
              <a:t>貍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CCC00BD-A17C-E849-81E4-EB43C01A21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zh-TW" sz="24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2003</a:t>
            </a:r>
            <a:endParaRPr kumimoji="1" lang="zh-TW" altLang="en-US" sz="24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E013AEB-97FF-A94C-BFCA-E0E47EA05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4" b="98069" l="1115" r="97522"/>
                    </a14:imgEffect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74042">
            <a:off x="2292291" y="1955798"/>
            <a:ext cx="2289900" cy="13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95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F39A524-50FE-1442-AF16-8F14C54DD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140" y="2103120"/>
            <a:ext cx="8467060" cy="393192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勞動部－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新鮮人職場焦慮前三名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1.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「不知道自己</a:t>
            </a:r>
            <a:r>
              <a:rPr lang="zh-TW" altLang="en-US" sz="28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適合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什麼工作」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(56.78%)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2.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「擔心</a:t>
            </a:r>
            <a:r>
              <a:rPr lang="zh-TW" altLang="en-US" sz="28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能力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不足以應付工作所需」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(50.28%)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3.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「擔心自己</a:t>
            </a:r>
            <a:r>
              <a:rPr lang="zh-TW" altLang="en-US" sz="28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技不如人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」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(23.73%)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⟶  職涯探索、職能評估與提升</a:t>
            </a:r>
            <a:endParaRPr lang="en-US" altLang="zh-TW" sz="3200" b="1" dirty="0">
              <a:latin typeface="Hiragino Mincho ProN W6" panose="02020300000000000000" pitchFamily="18" charset="-128"/>
              <a:ea typeface="Hiragino Mincho ProN W6" panose="02020300000000000000" pitchFamily="18" charset="-128"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F7DC802E-AFA0-CF41-B85A-0B9A33F7B58F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kumimoji="1" lang="zh-CN" altLang="en-US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第一步驟</a:t>
            </a:r>
            <a:endParaRPr kumimoji="1" lang="zh-TW" altLang="en-US" b="1" dirty="0">
              <a:latin typeface="Hiragino Mincho ProN W6" panose="02020300000000000000" pitchFamily="18" charset="-128"/>
              <a:ea typeface="Hiragino Mincho ProN W6" panose="02020300000000000000" pitchFamily="18" charset="-128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D5777BC-9587-9546-8706-5E83C912732C}"/>
              </a:ext>
            </a:extLst>
          </p:cNvPr>
          <p:cNvSpPr txBox="1"/>
          <p:nvPr/>
        </p:nvSpPr>
        <p:spPr>
          <a:xfrm>
            <a:off x="3671453" y="1153907"/>
            <a:ext cx="4536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40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確認公共政策問題</a:t>
            </a:r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249F97B-D03A-104D-B7A8-15DCB283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r>
              <a:rPr lang="en-US" altLang="zh-TW" sz="1800" dirty="0">
                <a:latin typeface="Bank Gothic Medium" pitchFamily="2" charset="0"/>
                <a:ea typeface="Hiragino Kaku Gothic ProN W3" panose="020B0300000000000000" pitchFamily="34" charset="-128"/>
              </a:rPr>
              <a:t>2020/05/23</a:t>
            </a:r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8A40A07-AAA3-E244-B6C3-2A91FCFB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r>
              <a:rPr lang="zh-TW" altLang="en-US" sz="1800" dirty="0">
                <a:latin typeface="Heiti TC Medium" pitchFamily="2" charset="-120"/>
                <a:ea typeface="Heiti TC Medium" pitchFamily="2" charset="-120"/>
              </a:rPr>
              <a:t>理律盃公民行動方案 </a:t>
            </a:r>
            <a:r>
              <a:rPr lang="en-US" altLang="zh-TW" sz="2000" dirty="0">
                <a:latin typeface="Heiti TC Medium" pitchFamily="2" charset="-120"/>
                <a:ea typeface="Heiti TC Medium" pitchFamily="2" charset="-120"/>
              </a:rPr>
              <a:t>2003</a:t>
            </a:r>
            <a:endParaRPr lang="en-US" sz="2000" dirty="0">
              <a:latin typeface="Heiti TC Medium" pitchFamily="2" charset="-120"/>
              <a:ea typeface="Heiti TC Medium" pitchFamily="2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1FCF7A-8B34-AE44-A6A2-43B042AA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fld id="{4FAB73BC-B049-4115-A692-8D63A059BFB8}" type="slidenum">
              <a:rPr lang="en-US" sz="1800" smtClean="0">
                <a:latin typeface="Bank Gothic Medium" pitchFamily="2" charset="0"/>
                <a:ea typeface="Hiragino Kaku Gothic ProN W3" panose="020B0300000000000000" pitchFamily="34" charset="-128"/>
              </a:rPr>
              <a:pPr/>
              <a:t>2</a:t>
            </a:fld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20EAA0B-F72B-8E48-B929-806A3E28B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60" b="98425" l="0" r="97018">
                        <a14:foregroundMark x1="31881" y1="25512" x2="31881" y2="25512"/>
                        <a14:foregroundMark x1="60321" y1="24567" x2="60321" y2="24567"/>
                        <a14:foregroundMark x1="57110" y1="19685" x2="57110" y2="19685"/>
                        <a14:foregroundMark x1="57110" y1="19685" x2="57110" y2="19685"/>
                        <a14:foregroundMark x1="50917" y1="24567" x2="50917" y2="24567"/>
                        <a14:foregroundMark x1="35550" y1="23465" x2="35550" y2="23465"/>
                        <a14:foregroundMark x1="35550" y1="23465" x2="35550" y2="23465"/>
                        <a14:foregroundMark x1="38073" y1="19685" x2="38073" y2="19685"/>
                        <a14:foregroundMark x1="38073" y1="19685" x2="38073" y2="19685"/>
                        <a14:foregroundMark x1="27294" y1="25039" x2="27294" y2="25039"/>
                      </a14:backgroundRemoval>
                    </a14:imgEffect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14620">
            <a:off x="1070497" y="4166790"/>
            <a:ext cx="1386229" cy="201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52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AF3F6E05-4280-9645-B653-588DB7FFC71D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kumimoji="1" lang="zh-TW" altLang="en-US" b="1" dirty="0">
                <a:solidFill>
                  <a:schemeClr val="bg1"/>
                </a:solidFill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第二步驟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9BC706B-7880-7F40-B45A-628493E6A57E}"/>
              </a:ext>
            </a:extLst>
          </p:cNvPr>
          <p:cNvSpPr txBox="1"/>
          <p:nvPr/>
        </p:nvSpPr>
        <p:spPr>
          <a:xfrm>
            <a:off x="3671454" y="1153907"/>
            <a:ext cx="4366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40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研究各項可行政策</a:t>
            </a:r>
          </a:p>
        </p:txBody>
      </p:sp>
      <p:sp>
        <p:nvSpPr>
          <p:cNvPr id="12" name="內容版面配置區 11">
            <a:extLst>
              <a:ext uri="{FF2B5EF4-FFF2-40B4-BE49-F238E27FC236}">
                <a16:creationId xmlns:a16="http://schemas.microsoft.com/office/drawing/2014/main" id="{4247FCDA-1C7E-874D-9CD1-6913CFC9A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TW" sz="2800" dirty="0" err="1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Goodjob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職場透明化運動 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104 Nabi-</a:t>
            </a: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個人職涯助理</a:t>
            </a:r>
          </a:p>
          <a:p>
            <a:pPr>
              <a:lnSpc>
                <a:spcPct val="150000"/>
              </a:lnSpc>
            </a:pP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1111</a:t>
            </a: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人力銀行面試經驗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工作甘苦談</a:t>
            </a:r>
          </a:p>
          <a:p>
            <a:pPr>
              <a:lnSpc>
                <a:spcPct val="150000"/>
              </a:lnSpc>
            </a:pPr>
            <a:r>
              <a:rPr lang="en-US" altLang="zh-TW" sz="2800" dirty="0" err="1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iOH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開放個人經驗平台－工作講座</a:t>
            </a:r>
          </a:p>
          <a:p>
            <a:endParaRPr lang="zh-TW" altLang="en-US" dirty="0"/>
          </a:p>
        </p:txBody>
      </p:sp>
      <p:sp>
        <p:nvSpPr>
          <p:cNvPr id="14" name="日期版面配置區 1">
            <a:extLst>
              <a:ext uri="{FF2B5EF4-FFF2-40B4-BE49-F238E27FC236}">
                <a16:creationId xmlns:a16="http://schemas.microsoft.com/office/drawing/2014/main" id="{0E3DACDA-78F3-2549-8A24-E99D2BE6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r>
              <a:rPr lang="en-US" altLang="zh-TW" sz="1800" dirty="0">
                <a:latin typeface="Bank Gothic Medium" pitchFamily="2" charset="0"/>
                <a:ea typeface="Hiragino Kaku Gothic ProN W3" panose="020B0300000000000000" pitchFamily="34" charset="-128"/>
              </a:rPr>
              <a:t>2020/05/23</a:t>
            </a:r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  <p:sp>
        <p:nvSpPr>
          <p:cNvPr id="15" name="頁尾版面配置區 3">
            <a:extLst>
              <a:ext uri="{FF2B5EF4-FFF2-40B4-BE49-F238E27FC236}">
                <a16:creationId xmlns:a16="http://schemas.microsoft.com/office/drawing/2014/main" id="{FFC29D72-E2F1-F243-83F0-376B27CA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r>
              <a:rPr lang="zh-TW" altLang="en-US" sz="1800" dirty="0">
                <a:latin typeface="Heiti TC Medium" pitchFamily="2" charset="-120"/>
                <a:ea typeface="Heiti TC Medium" pitchFamily="2" charset="-120"/>
              </a:rPr>
              <a:t>理律盃公民行動方案 </a:t>
            </a:r>
            <a:r>
              <a:rPr lang="en-US" altLang="zh-TW" sz="2000" dirty="0">
                <a:latin typeface="Heiti TC Medium" pitchFamily="2" charset="-120"/>
                <a:ea typeface="Heiti TC Medium" pitchFamily="2" charset="-120"/>
              </a:rPr>
              <a:t>2003</a:t>
            </a:r>
            <a:endParaRPr lang="en-US" sz="2000" dirty="0">
              <a:latin typeface="Heiti TC Medium" pitchFamily="2" charset="-120"/>
              <a:ea typeface="Heiti TC Medium" pitchFamily="2" charset="-120"/>
            </a:endParaRPr>
          </a:p>
        </p:txBody>
      </p:sp>
      <p:sp>
        <p:nvSpPr>
          <p:cNvPr id="16" name="投影片編號版面配置區 4">
            <a:extLst>
              <a:ext uri="{FF2B5EF4-FFF2-40B4-BE49-F238E27FC236}">
                <a16:creationId xmlns:a16="http://schemas.microsoft.com/office/drawing/2014/main" id="{445D0488-3C0C-CC44-B5FF-8734B78F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fld id="{4FAB73BC-B049-4115-A692-8D63A059BFB8}" type="slidenum">
              <a:rPr lang="en-US" sz="1800" smtClean="0">
                <a:latin typeface="Bank Gothic Medium" pitchFamily="2" charset="0"/>
                <a:ea typeface="Hiragino Kaku Gothic ProN W3" panose="020B0300000000000000" pitchFamily="34" charset="-128"/>
              </a:rPr>
              <a:pPr/>
              <a:t>3</a:t>
            </a:fld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CDDAF248-8097-BC44-8203-B06BB05AD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589" y="826773"/>
            <a:ext cx="2928787" cy="520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1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AF3F6E05-4280-9645-B653-588DB7FFC71D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kumimoji="1" lang="zh-TW" altLang="en-US" b="1" dirty="0">
                <a:solidFill>
                  <a:schemeClr val="bg1"/>
                </a:solidFill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第二步驟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9BC706B-7880-7F40-B45A-628493E6A57E}"/>
              </a:ext>
            </a:extLst>
          </p:cNvPr>
          <p:cNvSpPr txBox="1"/>
          <p:nvPr/>
        </p:nvSpPr>
        <p:spPr>
          <a:xfrm>
            <a:off x="3671454" y="1153907"/>
            <a:ext cx="4366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40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研究各項可行政策</a:t>
            </a:r>
          </a:p>
        </p:txBody>
      </p:sp>
      <p:sp>
        <p:nvSpPr>
          <p:cNvPr id="12" name="內容版面配置區 11">
            <a:extLst>
              <a:ext uri="{FF2B5EF4-FFF2-40B4-BE49-F238E27FC236}">
                <a16:creationId xmlns:a16="http://schemas.microsoft.com/office/drawing/2014/main" id="{4247FCDA-1C7E-874D-9CD1-6913CFC9A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教育部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-</a:t>
            </a: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青年教育與就業儲蓄帳戶</a:t>
            </a:r>
          </a:p>
          <a:p>
            <a:pPr>
              <a:lnSpc>
                <a:spcPct val="200000"/>
              </a:lnSpc>
            </a:pP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勞動部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-</a:t>
            </a: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投資青年就業方案</a:t>
            </a:r>
          </a:p>
          <a:p>
            <a:pPr>
              <a:lnSpc>
                <a:spcPct val="200000"/>
              </a:lnSpc>
            </a:pP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勞動部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-</a:t>
            </a:r>
            <a:r>
              <a:rPr lang="zh-TW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台灣就業通「職涯測評專區」</a:t>
            </a:r>
          </a:p>
          <a:p>
            <a:pPr>
              <a:lnSpc>
                <a:spcPct val="200000"/>
              </a:lnSpc>
            </a:pPr>
            <a:endParaRPr lang="zh-TW" altLang="en-US" dirty="0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B1B491D3-9C00-0040-976E-8F1B55C48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60" b="98425" l="0" r="97018">
                        <a14:foregroundMark x1="31881" y1="25512" x2="31881" y2="25512"/>
                        <a14:foregroundMark x1="60321" y1="24567" x2="60321" y2="24567"/>
                        <a14:foregroundMark x1="57110" y1="19685" x2="57110" y2="19685"/>
                        <a14:foregroundMark x1="57110" y1="19685" x2="57110" y2="19685"/>
                        <a14:foregroundMark x1="50917" y1="24567" x2="50917" y2="24567"/>
                        <a14:foregroundMark x1="35550" y1="23465" x2="35550" y2="23465"/>
                        <a14:foregroundMark x1="35550" y1="23465" x2="35550" y2="23465"/>
                        <a14:foregroundMark x1="38073" y1="19685" x2="38073" y2="19685"/>
                        <a14:foregroundMark x1="38073" y1="19685" x2="38073" y2="19685"/>
                        <a14:foregroundMark x1="27294" y1="25039" x2="27294" y2="25039"/>
                      </a14:backgroundRemoval>
                    </a14:imgEffect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14620">
            <a:off x="10300078" y="4378741"/>
            <a:ext cx="1386229" cy="2015755"/>
          </a:xfrm>
          <a:prstGeom prst="rect">
            <a:avLst/>
          </a:prstGeom>
        </p:spPr>
      </p:pic>
      <p:sp>
        <p:nvSpPr>
          <p:cNvPr id="11" name="日期版面配置區 1">
            <a:extLst>
              <a:ext uri="{FF2B5EF4-FFF2-40B4-BE49-F238E27FC236}">
                <a16:creationId xmlns:a16="http://schemas.microsoft.com/office/drawing/2014/main" id="{36CAE871-CC65-D24B-B42B-822FEDCC14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r>
              <a:rPr lang="en-US" altLang="zh-TW" sz="1800" dirty="0">
                <a:latin typeface="Bank Gothic Medium" pitchFamily="2" charset="0"/>
                <a:ea typeface="Hiragino Kaku Gothic ProN W3" panose="020B0300000000000000" pitchFamily="34" charset="-128"/>
              </a:rPr>
              <a:t>2020/05/23</a:t>
            </a:r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  <p:sp>
        <p:nvSpPr>
          <p:cNvPr id="14" name="頁尾版面配置區 3">
            <a:extLst>
              <a:ext uri="{FF2B5EF4-FFF2-40B4-BE49-F238E27FC236}">
                <a16:creationId xmlns:a16="http://schemas.microsoft.com/office/drawing/2014/main" id="{A297709F-765C-0445-8CF3-ABB03EB21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r>
              <a:rPr lang="zh-TW" altLang="en-US" sz="1800" dirty="0">
                <a:latin typeface="Heiti TC Medium" pitchFamily="2" charset="-120"/>
                <a:ea typeface="Heiti TC Medium" pitchFamily="2" charset="-120"/>
              </a:rPr>
              <a:t>理律盃公民行動方案 </a:t>
            </a:r>
            <a:r>
              <a:rPr lang="en-US" altLang="zh-TW" sz="2000" dirty="0">
                <a:latin typeface="Heiti TC Medium" pitchFamily="2" charset="-120"/>
                <a:ea typeface="Heiti TC Medium" pitchFamily="2" charset="-120"/>
              </a:rPr>
              <a:t>2003</a:t>
            </a:r>
            <a:endParaRPr lang="en-US" sz="2000" dirty="0">
              <a:latin typeface="Heiti TC Medium" pitchFamily="2" charset="-120"/>
              <a:ea typeface="Heiti TC Medium" pitchFamily="2" charset="-120"/>
            </a:endParaRPr>
          </a:p>
        </p:txBody>
      </p:sp>
      <p:sp>
        <p:nvSpPr>
          <p:cNvPr id="15" name="投影片編號版面配置區 4">
            <a:extLst>
              <a:ext uri="{FF2B5EF4-FFF2-40B4-BE49-F238E27FC236}">
                <a16:creationId xmlns:a16="http://schemas.microsoft.com/office/drawing/2014/main" id="{120917B5-AC91-9E4C-A0CE-EAABB505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fld id="{4FAB73BC-B049-4115-A692-8D63A059BFB8}" type="slidenum">
              <a:rPr lang="en-US" sz="1800" smtClean="0">
                <a:latin typeface="Bank Gothic Medium" pitchFamily="2" charset="0"/>
                <a:ea typeface="Hiragino Kaku Gothic ProN W3" panose="020B0300000000000000" pitchFamily="34" charset="-128"/>
              </a:rPr>
              <a:pPr/>
              <a:t>4</a:t>
            </a:fld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4795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B955F49-40FA-784E-B0BD-7BA66216E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696" y="504611"/>
            <a:ext cx="4648078" cy="5965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日期版面配置區 1">
            <a:extLst>
              <a:ext uri="{FF2B5EF4-FFF2-40B4-BE49-F238E27FC236}">
                <a16:creationId xmlns:a16="http://schemas.microsoft.com/office/drawing/2014/main" id="{A1F0A5ED-5FD2-1440-A474-055B56E5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r>
              <a:rPr lang="en-US" altLang="zh-TW" sz="1800" dirty="0">
                <a:latin typeface="Bank Gothic Medium" pitchFamily="2" charset="0"/>
                <a:ea typeface="Hiragino Kaku Gothic ProN W3" panose="020B0300000000000000" pitchFamily="34" charset="-128"/>
              </a:rPr>
              <a:t>2020/05/23</a:t>
            </a:r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  <p:sp>
        <p:nvSpPr>
          <p:cNvPr id="10" name="投影片編號版面配置區 4">
            <a:extLst>
              <a:ext uri="{FF2B5EF4-FFF2-40B4-BE49-F238E27FC236}">
                <a16:creationId xmlns:a16="http://schemas.microsoft.com/office/drawing/2014/main" id="{BB070ABC-653A-CF4A-9195-9F3AC2D6D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fld id="{4FAB73BC-B049-4115-A692-8D63A059BFB8}" type="slidenum">
              <a:rPr lang="en-US" sz="1800" smtClean="0">
                <a:latin typeface="Bank Gothic Medium" pitchFamily="2" charset="0"/>
                <a:ea typeface="Hiragino Kaku Gothic ProN W3" panose="020B0300000000000000" pitchFamily="34" charset="-128"/>
              </a:rPr>
              <a:pPr/>
              <a:t>5</a:t>
            </a:fld>
            <a:endParaRPr lang="en-US" sz="1800" dirty="0">
              <a:latin typeface="Bank Gothic Medium" pitchFamily="2" charset="0"/>
              <a:ea typeface="Hiragino Kaku Gothic ProN W3" panose="020B0300000000000000" pitchFamily="34" charset="-128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A1B39C4-EACA-D946-8EF3-BD38CE1B5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60" b="98425" l="0" r="97018">
                        <a14:foregroundMark x1="31881" y1="25512" x2="31881" y2="25512"/>
                        <a14:foregroundMark x1="60321" y1="24567" x2="60321" y2="24567"/>
                        <a14:foregroundMark x1="57110" y1="19685" x2="57110" y2="19685"/>
                        <a14:foregroundMark x1="57110" y1="19685" x2="57110" y2="19685"/>
                        <a14:foregroundMark x1="50917" y1="24567" x2="50917" y2="24567"/>
                        <a14:foregroundMark x1="35550" y1="23465" x2="35550" y2="23465"/>
                        <a14:foregroundMark x1="35550" y1="23465" x2="35550" y2="23465"/>
                        <a14:foregroundMark x1="38073" y1="19685" x2="38073" y2="19685"/>
                        <a14:foregroundMark x1="38073" y1="19685" x2="38073" y2="19685"/>
                        <a14:foregroundMark x1="27294" y1="25039" x2="27294" y2="25039"/>
                      </a14:backgroundRemoval>
                    </a14:imgEffect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14620">
            <a:off x="2248238" y="4378741"/>
            <a:ext cx="1386229" cy="201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9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F7DC802E-AFA0-CF41-B85A-0B9A33F7B58F}"/>
              </a:ext>
            </a:extLst>
          </p:cNvPr>
          <p:cNvSpPr txBox="1">
            <a:spLocks/>
          </p:cNvSpPr>
          <p:nvPr/>
        </p:nvSpPr>
        <p:spPr>
          <a:xfrm>
            <a:off x="769906" y="552893"/>
            <a:ext cx="2507673" cy="107208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第三步驟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iragino Mincho ProN W6" panose="02020300000000000000" pitchFamily="18" charset="-128"/>
              <a:ea typeface="Hiragino Mincho ProN W6" panose="02020300000000000000" pitchFamily="18" charset="-128"/>
              <a:cs typeface="+mn-cs"/>
            </a:endParaRPr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249F97B-D03A-104D-B7A8-15DCB283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t>2020/05/23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8A40A07-AAA3-E244-B6C3-2A91FCFB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理律盃公民行動方案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2003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Heiti TC Medium" pitchFamily="2" charset="-120"/>
              <a:ea typeface="Heiti TC Medium" pitchFamily="2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1FCF7A-8B34-AE44-A6A2-43B042AA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C6E4BBCF-7F10-194E-AED3-7A63EE64D65F}"/>
              </a:ext>
            </a:extLst>
          </p:cNvPr>
          <p:cNvGrpSpPr/>
          <p:nvPr/>
        </p:nvGrpSpPr>
        <p:grpSpPr>
          <a:xfrm>
            <a:off x="4570293" y="552893"/>
            <a:ext cx="5778241" cy="5482147"/>
            <a:chOff x="-72572" y="-58293"/>
            <a:chExt cx="4002263" cy="3874771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18A5646A-5861-094A-928E-E75E84793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2572" y="-58293"/>
              <a:ext cx="1934229" cy="3874771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F4AB65E7-2213-1D45-9DC5-30D971E5A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117"/>
            <a:stretch/>
          </p:blipFill>
          <p:spPr bwMode="auto">
            <a:xfrm>
              <a:off x="1973679" y="-58292"/>
              <a:ext cx="1956012" cy="38747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3" name="圖片 12">
            <a:extLst>
              <a:ext uri="{FF2B5EF4-FFF2-40B4-BE49-F238E27FC236}">
                <a16:creationId xmlns:a16="http://schemas.microsoft.com/office/drawing/2014/main" id="{ABEFFBB9-6DF0-0143-BC6D-FD10F4BBA4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4" b="98069" l="1115" r="97522"/>
                    </a14:imgEffect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90876">
            <a:off x="1552078" y="4166025"/>
            <a:ext cx="2289900" cy="134353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D042014-61DB-AF40-A7B1-FD7286EE73E9}"/>
              </a:ext>
            </a:extLst>
          </p:cNvPr>
          <p:cNvSpPr/>
          <p:nvPr/>
        </p:nvSpPr>
        <p:spPr>
          <a:xfrm rot="20279287">
            <a:off x="348392" y="2942855"/>
            <a:ext cx="38763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54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仕事</a:t>
            </a:r>
            <a:r>
              <a:rPr kumimoji="1" lang="zh-TW" altLang="en-US" sz="60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碰碰</a:t>
            </a:r>
            <a:r>
              <a:rPr kumimoji="1" lang="zh-TW" altLang="en-US" sz="5400" b="1" dirty="0"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貍</a:t>
            </a:r>
            <a:endParaRPr lang="zh-TW" altLang="en-US" sz="5400" b="1" dirty="0"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C6AE86E4-27A0-6B4E-8FD3-F2745786E7BC}"/>
              </a:ext>
            </a:extLst>
          </p:cNvPr>
          <p:cNvCxnSpPr/>
          <p:nvPr/>
        </p:nvCxnSpPr>
        <p:spPr>
          <a:xfrm flipV="1">
            <a:off x="552893" y="2325681"/>
            <a:ext cx="2937067" cy="1125005"/>
          </a:xfrm>
          <a:prstGeom prst="line">
            <a:avLst/>
          </a:prstGeom>
          <a:ln w="698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051FE8B2-D5E6-B342-BD75-7DCC08035CE5}"/>
              </a:ext>
            </a:extLst>
          </p:cNvPr>
          <p:cNvCxnSpPr/>
          <p:nvPr/>
        </p:nvCxnSpPr>
        <p:spPr>
          <a:xfrm flipV="1">
            <a:off x="966283" y="3371742"/>
            <a:ext cx="2937067" cy="1125005"/>
          </a:xfrm>
          <a:prstGeom prst="line">
            <a:avLst/>
          </a:prstGeom>
          <a:ln w="698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305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F7DC802E-AFA0-CF41-B85A-0B9A33F7B58F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第三步驟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iragino Mincho ProN W6" panose="02020300000000000000" pitchFamily="18" charset="-128"/>
              <a:ea typeface="Hiragino Mincho ProN W6" panose="02020300000000000000" pitchFamily="18" charset="-128"/>
              <a:cs typeface="+mn-cs"/>
            </a:endParaRPr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249F97B-D03A-104D-B7A8-15DCB283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t>2020/05/23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8A40A07-AAA3-E244-B6C3-2A91FCFB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理律盃公民行動方案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2003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Heiti TC Medium" pitchFamily="2" charset="-120"/>
              <a:ea typeface="Heiti TC Medium" pitchFamily="2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1FCF7A-8B34-AE44-A6A2-43B042AA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27E0EC4-C1E8-5348-A737-A780187F28ED}"/>
              </a:ext>
            </a:extLst>
          </p:cNvPr>
          <p:cNvSpPr txBox="1"/>
          <p:nvPr/>
        </p:nvSpPr>
        <p:spPr>
          <a:xfrm>
            <a:off x="2994118" y="1153907"/>
            <a:ext cx="7106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解決方案「仕事碰碰貍」</a:t>
            </a:r>
          </a:p>
        </p:txBody>
      </p:sp>
      <p:sp>
        <p:nvSpPr>
          <p:cNvPr id="15" name="內容版面配置區 11">
            <a:extLst>
              <a:ext uri="{FF2B5EF4-FFF2-40B4-BE49-F238E27FC236}">
                <a16:creationId xmlns:a16="http://schemas.microsoft.com/office/drawing/2014/main" id="{93409C8B-3A42-2141-83E5-609BA1E0D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058456"/>
            <a:ext cx="8957732" cy="393192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網路爬蟲蒐集各大企業官網、人力銀行等徵才資訊</a:t>
            </a:r>
            <a:endParaRPr lang="zh-TW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>
              <a:lnSpc>
                <a:spcPct val="200000"/>
              </a:lnSpc>
            </a:pP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將徵才資訊分類為硬性條件、軟性特質與相關說明</a:t>
            </a:r>
            <a:endParaRPr lang="zh-TW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>
              <a:lnSpc>
                <a:spcPct val="200000"/>
              </a:lnSpc>
            </a:pP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長期穩定蒐集建置為一歷史徵才資料庫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55091811-C7AD-8749-9BD7-42A2F79C74AE}"/>
              </a:ext>
            </a:extLst>
          </p:cNvPr>
          <p:cNvGrpSpPr/>
          <p:nvPr/>
        </p:nvGrpSpPr>
        <p:grpSpPr>
          <a:xfrm>
            <a:off x="8879581" y="3756663"/>
            <a:ext cx="2289900" cy="2489383"/>
            <a:chOff x="8879581" y="3756663"/>
            <a:chExt cx="2289900" cy="2489383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620D3A1E-F957-9A49-B2EF-8391EA05E4EC}"/>
                </a:ext>
              </a:extLst>
            </p:cNvPr>
            <p:cNvGrpSpPr/>
            <p:nvPr/>
          </p:nvGrpSpPr>
          <p:grpSpPr>
            <a:xfrm>
              <a:off x="8879581" y="3756663"/>
              <a:ext cx="2289900" cy="1866262"/>
              <a:chOff x="8879581" y="3756663"/>
              <a:chExt cx="2289900" cy="1866262"/>
            </a:xfrm>
          </p:grpSpPr>
          <p:pic>
            <p:nvPicPr>
              <p:cNvPr id="17" name="圖片 16">
                <a:extLst>
                  <a:ext uri="{FF2B5EF4-FFF2-40B4-BE49-F238E27FC236}">
                    <a16:creationId xmlns:a16="http://schemas.microsoft.com/office/drawing/2014/main" id="{48F314C1-2920-F949-963B-AC58C0CC39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004" b="98069" l="1115" r="97522"/>
                        </a14:imgEffect>
                        <a14:imgEffect>
                          <a14:artisticCemen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0059016">
                <a:off x="8879581" y="4279390"/>
                <a:ext cx="2289900" cy="1343535"/>
              </a:xfrm>
              <a:prstGeom prst="rect">
                <a:avLst/>
              </a:prstGeom>
            </p:spPr>
          </p:pic>
          <p:sp>
            <p:nvSpPr>
              <p:cNvPr id="7" name="拱形 6">
                <a:extLst>
                  <a:ext uri="{FF2B5EF4-FFF2-40B4-BE49-F238E27FC236}">
                    <a16:creationId xmlns:a16="http://schemas.microsoft.com/office/drawing/2014/main" id="{E66DA9CF-5CBC-294A-B2FD-0B0549BC1394}"/>
                  </a:ext>
                </a:extLst>
              </p:cNvPr>
              <p:cNvSpPr/>
              <p:nvPr/>
            </p:nvSpPr>
            <p:spPr>
              <a:xfrm rot="2332141">
                <a:off x="10481768" y="3926942"/>
                <a:ext cx="509718" cy="245084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拱形 17">
                <a:extLst>
                  <a:ext uri="{FF2B5EF4-FFF2-40B4-BE49-F238E27FC236}">
                    <a16:creationId xmlns:a16="http://schemas.microsoft.com/office/drawing/2014/main" id="{6326426E-9820-E746-9C25-534388BD27B4}"/>
                  </a:ext>
                </a:extLst>
              </p:cNvPr>
              <p:cNvSpPr/>
              <p:nvPr/>
            </p:nvSpPr>
            <p:spPr>
              <a:xfrm rot="2000803">
                <a:off x="10518696" y="3756663"/>
                <a:ext cx="509718" cy="245084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拱形 18">
              <a:extLst>
                <a:ext uri="{FF2B5EF4-FFF2-40B4-BE49-F238E27FC236}">
                  <a16:creationId xmlns:a16="http://schemas.microsoft.com/office/drawing/2014/main" id="{A2A63251-9069-274B-997D-AA2947BC429F}"/>
                </a:ext>
              </a:extLst>
            </p:cNvPr>
            <p:cNvSpPr/>
            <p:nvPr/>
          </p:nvSpPr>
          <p:spPr>
            <a:xfrm rot="13201919">
              <a:off x="8919037" y="6000962"/>
              <a:ext cx="509718" cy="245084"/>
            </a:xfrm>
            <a:prstGeom prst="blockArc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拱形 19">
              <a:extLst>
                <a:ext uri="{FF2B5EF4-FFF2-40B4-BE49-F238E27FC236}">
                  <a16:creationId xmlns:a16="http://schemas.microsoft.com/office/drawing/2014/main" id="{1E786991-0ADA-D64E-B0DD-D16CCF8E14F7}"/>
                </a:ext>
              </a:extLst>
            </p:cNvPr>
            <p:cNvSpPr/>
            <p:nvPr/>
          </p:nvSpPr>
          <p:spPr>
            <a:xfrm rot="13261927">
              <a:off x="9001122" y="5810239"/>
              <a:ext cx="509718" cy="245084"/>
            </a:xfrm>
            <a:prstGeom prst="blockArc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66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F7DC802E-AFA0-CF41-B85A-0B9A33F7B58F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第三步驟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iragino Mincho ProN W6" panose="02020300000000000000" pitchFamily="18" charset="-128"/>
              <a:ea typeface="Hiragino Mincho ProN W6" panose="02020300000000000000" pitchFamily="18" charset="-128"/>
              <a:cs typeface="+mn-cs"/>
            </a:endParaRPr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249F97B-D03A-104D-B7A8-15DCB283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t>2020/05/23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8A40A07-AAA3-E244-B6C3-2A91FCFB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理律盃公民行動方案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2003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Heiti TC Medium" pitchFamily="2" charset="-120"/>
              <a:ea typeface="Heiti TC Medium" pitchFamily="2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1FCF7A-8B34-AE44-A6A2-43B042AA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27E0EC4-C1E8-5348-A737-A780187F28ED}"/>
              </a:ext>
            </a:extLst>
          </p:cNvPr>
          <p:cNvSpPr txBox="1"/>
          <p:nvPr/>
        </p:nvSpPr>
        <p:spPr>
          <a:xfrm>
            <a:off x="2994118" y="1153907"/>
            <a:ext cx="7106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解決方案「仕事碰碰貍」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FB27102-47A1-8F43-BCE7-E19F5B729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4" b="98069" l="1115" r="97522"/>
                    </a14:imgEffect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74042">
            <a:off x="9203584" y="653983"/>
            <a:ext cx="2289900" cy="1343535"/>
          </a:xfrm>
          <a:prstGeom prst="rect">
            <a:avLst/>
          </a:prstGeom>
        </p:spPr>
      </p:pic>
      <p:sp>
        <p:nvSpPr>
          <p:cNvPr id="15" name="內容版面配置區 11">
            <a:extLst>
              <a:ext uri="{FF2B5EF4-FFF2-40B4-BE49-F238E27FC236}">
                <a16:creationId xmlns:a16="http://schemas.microsoft.com/office/drawing/2014/main" id="{93409C8B-3A42-2141-83E5-609BA1E0D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03120"/>
            <a:ext cx="10416363" cy="393192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Bank Gothic Medium" pitchFamily="2" charset="0"/>
                <a:ea typeface="Hiragino Mincho ProN W3" panose="02020300000000000000" pitchFamily="18" charset="-128"/>
              </a:rPr>
              <a:t>1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使用者輸入自身條件：科系、專業證照、所需技能、工作年資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Bank Gothic Medium" pitchFamily="2" charset="0"/>
                <a:ea typeface="Hiragino Mincho ProN W3" panose="02020300000000000000" pitchFamily="18" charset="-128"/>
              </a:rPr>
              <a:t>2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CN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使用者指定探索範圍：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類業類別、薪資待遇、企業體制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Bank Gothic Medium" pitchFamily="2" charset="0"/>
                <a:ea typeface="Hiragino Mincho ProN W3" panose="02020300000000000000" pitchFamily="18" charset="-128"/>
              </a:rPr>
              <a:t>3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CN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自身條件與徵才硬性條件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相互對對碰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Bank Gothic Medium" pitchFamily="2" charset="0"/>
                <a:ea typeface="Hiragino Mincho ProN W3" panose="02020300000000000000" pitchFamily="18" charset="-128"/>
              </a:rPr>
              <a:t>4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「</a:t>
            </a:r>
            <a:r>
              <a:rPr lang="zh-CN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追吧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」、「妥妥」、「超夢」三分類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800" dirty="0">
                <a:latin typeface="Bank Gothic Medium" pitchFamily="2" charset="0"/>
                <a:ea typeface="Hiragino Mincho ProN W3" panose="02020300000000000000" pitchFamily="18" charset="-128"/>
              </a:rPr>
              <a:t>5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點擊詳情、呈現可再提升的硬性能力、儲存或輸出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8404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內容版面配置區 11">
            <a:extLst>
              <a:ext uri="{FF2B5EF4-FFF2-40B4-BE49-F238E27FC236}">
                <a16:creationId xmlns:a16="http://schemas.microsoft.com/office/drawing/2014/main" id="{93409C8B-3A42-2141-83E5-609BA1E0D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567792"/>
            <a:ext cx="10416363" cy="346724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空泛職業心得 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v.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en-US" sz="32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具體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就業條件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當下僅有職缺 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v.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en-US" sz="32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長期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歷史資料庫 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飄渺風格測試 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v.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職能評估</a:t>
            </a:r>
            <a:r>
              <a:rPr lang="zh-TW" altLang="en-US" sz="32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實際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陽春無感介面 </a:t>
            </a:r>
            <a:r>
              <a:rPr lang="en-US" altLang="zh-TW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v.</a:t>
            </a:r>
            <a:r>
              <a:rPr lang="zh-TW" altLang="en-US" sz="28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 </a:t>
            </a:r>
            <a:r>
              <a:rPr lang="zh-TW" altLang="en-US" sz="2400" dirty="0">
                <a:latin typeface="Hiragino Mincho ProN W3" panose="02020300000000000000" pitchFamily="18" charset="-128"/>
                <a:ea typeface="Hiragino Mincho ProN W3" panose="02020300000000000000" pitchFamily="18" charset="-128"/>
              </a:rPr>
              <a:t>介面</a:t>
            </a:r>
            <a:r>
              <a:rPr lang="zh-TW" altLang="en-US" sz="2800" b="1" dirty="0"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友善可愛</a:t>
            </a:r>
            <a:endParaRPr lang="en-US" altLang="zh-TW" sz="28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F7DC802E-AFA0-CF41-B85A-0B9A33F7B58F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第三步驟</a:t>
            </a:r>
            <a:endParaRPr kumimoji="1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iragino Mincho ProN W6" panose="02020300000000000000" pitchFamily="18" charset="-128"/>
              <a:ea typeface="Hiragino Mincho ProN W6" panose="02020300000000000000" pitchFamily="18" charset="-128"/>
              <a:cs typeface="+mn-cs"/>
            </a:endParaRPr>
          </a:p>
        </p:txBody>
      </p:sp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249F97B-D03A-104D-B7A8-15DCB283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t>2020/05/23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8A40A07-AAA3-E244-B6C3-2A91FCFB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理律盃公民行動方案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2003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Heiti TC Medium" pitchFamily="2" charset="-120"/>
              <a:ea typeface="Heiti TC Medium" pitchFamily="2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1FCF7A-8B34-AE44-A6A2-43B042AA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E3DED1"/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3DED1"/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73E462C-DAB1-7F4B-AC4F-276EBA7E1B70}"/>
              </a:ext>
            </a:extLst>
          </p:cNvPr>
          <p:cNvSpPr/>
          <p:nvPr/>
        </p:nvSpPr>
        <p:spPr>
          <a:xfrm>
            <a:off x="3721334" y="1110818"/>
            <a:ext cx="7181774" cy="8333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600" dirty="0">
                <a:latin typeface="Bank Gothic Medium" pitchFamily="2" charset="0"/>
                <a:ea typeface="Hiragino Mincho ProN W3" panose="02020300000000000000" pitchFamily="18" charset="-128"/>
              </a:rPr>
              <a:t>WHY</a:t>
            </a:r>
            <a:r>
              <a:rPr lang="zh-TW" altLang="en-US" sz="3600" dirty="0">
                <a:latin typeface="Bank Gothic Medium" pitchFamily="2" charset="0"/>
                <a:ea typeface="Hiragino Mincho ProN W3" panose="02020300000000000000" pitchFamily="18" charset="-128"/>
              </a:rPr>
              <a:t> </a:t>
            </a:r>
            <a:r>
              <a:rPr lang="zh-TW" altLang="en-US" sz="3600" b="1" dirty="0">
                <a:latin typeface="Hiragino Kaku Gothic ProN W6" panose="020B0300000000000000" pitchFamily="34" charset="-128"/>
                <a:ea typeface="Hiragino Kaku Gothic ProN W6" panose="020B0300000000000000" pitchFamily="34" charset="-128"/>
              </a:rPr>
              <a:t>                    </a:t>
            </a:r>
            <a:r>
              <a:rPr lang="en-US" altLang="zh-TW" sz="3600" dirty="0">
                <a:latin typeface="Bank Gothic Medium" pitchFamily="2" charset="0"/>
                <a:ea typeface="Hiragino Mincho ProN W3" panose="02020300000000000000" pitchFamily="18" charset="-128"/>
              </a:rPr>
              <a:t>THE</a:t>
            </a:r>
            <a:r>
              <a:rPr lang="zh-TW" altLang="en-US" sz="3600" dirty="0">
                <a:latin typeface="Bank Gothic Medium" pitchFamily="2" charset="0"/>
                <a:ea typeface="Hiragino Mincho ProN W3" panose="02020300000000000000" pitchFamily="18" charset="-128"/>
              </a:rPr>
              <a:t> </a:t>
            </a:r>
            <a:r>
              <a:rPr lang="en-US" altLang="zh-TW" sz="3600" dirty="0">
                <a:latin typeface="Bank Gothic Medium" pitchFamily="2" charset="0"/>
                <a:ea typeface="Hiragino Mincho ProN W3" panose="02020300000000000000" pitchFamily="18" charset="-128"/>
              </a:rPr>
              <a:t>BEST</a:t>
            </a:r>
            <a:endParaRPr lang="en-US" altLang="zh-TW" sz="3600" dirty="0">
              <a:latin typeface="Hiragino Mincho ProN W3" panose="02020300000000000000" pitchFamily="18" charset="-128"/>
              <a:ea typeface="Hiragino Mincho ProN W3" panose="02020300000000000000" pitchFamily="18" charset="-128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A30822DD-BFCC-BB46-81DF-EF6B06E1927D}"/>
              </a:ext>
            </a:extLst>
          </p:cNvPr>
          <p:cNvGrpSpPr/>
          <p:nvPr/>
        </p:nvGrpSpPr>
        <p:grpSpPr>
          <a:xfrm rot="1215403">
            <a:off x="5374381" y="282778"/>
            <a:ext cx="2289900" cy="2489383"/>
            <a:chOff x="8879581" y="3756663"/>
            <a:chExt cx="2289900" cy="2489383"/>
          </a:xfrm>
        </p:grpSpPr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C0DD8BDA-7426-EE4D-953C-57FCA38B000C}"/>
                </a:ext>
              </a:extLst>
            </p:cNvPr>
            <p:cNvGrpSpPr/>
            <p:nvPr/>
          </p:nvGrpSpPr>
          <p:grpSpPr>
            <a:xfrm>
              <a:off x="8879581" y="3756663"/>
              <a:ext cx="2289900" cy="1866262"/>
              <a:chOff x="8879581" y="3756663"/>
              <a:chExt cx="2289900" cy="1866262"/>
            </a:xfrm>
          </p:grpSpPr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BD7F959C-5498-1C46-A509-735A3A9433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004" b="98069" l="1115" r="97522"/>
                        </a14:imgEffect>
                        <a14:imgEffect>
                          <a14:artisticCemen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0059016">
                <a:off x="8879581" y="4279390"/>
                <a:ext cx="2289900" cy="1343535"/>
              </a:xfrm>
              <a:prstGeom prst="rect">
                <a:avLst/>
              </a:prstGeom>
            </p:spPr>
          </p:pic>
          <p:sp>
            <p:nvSpPr>
              <p:cNvPr id="19" name="拱形 18">
                <a:extLst>
                  <a:ext uri="{FF2B5EF4-FFF2-40B4-BE49-F238E27FC236}">
                    <a16:creationId xmlns:a16="http://schemas.microsoft.com/office/drawing/2014/main" id="{0B8DA9E4-C128-1A47-BDB0-086A71839F66}"/>
                  </a:ext>
                </a:extLst>
              </p:cNvPr>
              <p:cNvSpPr/>
              <p:nvPr/>
            </p:nvSpPr>
            <p:spPr>
              <a:xfrm rot="2332141">
                <a:off x="10481768" y="3926942"/>
                <a:ext cx="509718" cy="245084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拱形 19">
                <a:extLst>
                  <a:ext uri="{FF2B5EF4-FFF2-40B4-BE49-F238E27FC236}">
                    <a16:creationId xmlns:a16="http://schemas.microsoft.com/office/drawing/2014/main" id="{9C1E9D0D-086B-4A44-9A17-D1EFE61819F9}"/>
                  </a:ext>
                </a:extLst>
              </p:cNvPr>
              <p:cNvSpPr/>
              <p:nvPr/>
            </p:nvSpPr>
            <p:spPr>
              <a:xfrm rot="2000803">
                <a:off x="10518696" y="3756663"/>
                <a:ext cx="509718" cy="245084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拱形 15">
              <a:extLst>
                <a:ext uri="{FF2B5EF4-FFF2-40B4-BE49-F238E27FC236}">
                  <a16:creationId xmlns:a16="http://schemas.microsoft.com/office/drawing/2014/main" id="{51DDB91E-3C8A-9744-AFFB-EED607BB10D6}"/>
                </a:ext>
              </a:extLst>
            </p:cNvPr>
            <p:cNvSpPr/>
            <p:nvPr/>
          </p:nvSpPr>
          <p:spPr>
            <a:xfrm rot="13201919">
              <a:off x="8919037" y="6000962"/>
              <a:ext cx="509718" cy="245084"/>
            </a:xfrm>
            <a:prstGeom prst="blockArc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拱形 16">
              <a:extLst>
                <a:ext uri="{FF2B5EF4-FFF2-40B4-BE49-F238E27FC236}">
                  <a16:creationId xmlns:a16="http://schemas.microsoft.com/office/drawing/2014/main" id="{56B95DC0-3007-4D49-9FA6-48D3B62E6C47}"/>
                </a:ext>
              </a:extLst>
            </p:cNvPr>
            <p:cNvSpPr/>
            <p:nvPr/>
          </p:nvSpPr>
          <p:spPr>
            <a:xfrm rot="13261927">
              <a:off x="9001122" y="5810239"/>
              <a:ext cx="509718" cy="245084"/>
            </a:xfrm>
            <a:prstGeom prst="blockArc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57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橢圓圖說文字 19">
            <a:extLst>
              <a:ext uri="{FF2B5EF4-FFF2-40B4-BE49-F238E27FC236}">
                <a16:creationId xmlns:a16="http://schemas.microsoft.com/office/drawing/2014/main" id="{9A859581-100F-8C4F-A3CF-3AE443F4FC93}"/>
              </a:ext>
            </a:extLst>
          </p:cNvPr>
          <p:cNvSpPr/>
          <p:nvPr/>
        </p:nvSpPr>
        <p:spPr>
          <a:xfrm rot="639142">
            <a:off x="7612783" y="3511283"/>
            <a:ext cx="2165761" cy="1206199"/>
          </a:xfrm>
          <a:prstGeom prst="wedgeEllipseCallout">
            <a:avLst>
              <a:gd name="adj1" fmla="val -52004"/>
              <a:gd name="adj2" fmla="val 52945"/>
            </a:avLst>
          </a:prstGeom>
          <a:solidFill>
            <a:srgbClr val="FFD8D5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3200" dirty="0">
              <a:latin typeface="Hiragino Kaku Gothic StdN W8" panose="020B0800000000000000" pitchFamily="34" charset="-128"/>
              <a:ea typeface="Hiragino Kaku Gothic StdN W8" panose="020B0800000000000000" pitchFamily="34" charset="-128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F39A524-50FE-1442-AF16-8F14C54DD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2667" y="2103120"/>
            <a:ext cx="3386667" cy="39319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sz="5400" dirty="0">
                <a:latin typeface="Bank Gothic Medium" pitchFamily="2" charset="0"/>
                <a:ea typeface="Hiragino Maru Gothic ProN W4" panose="020F0400000000000000" pitchFamily="34" charset="-128"/>
              </a:rPr>
              <a:t>80.5%</a:t>
            </a:r>
          </a:p>
          <a:p>
            <a:pPr marL="0" indent="0" algn="ctr">
              <a:buNone/>
            </a:pPr>
            <a:r>
              <a:rPr kumimoji="1" lang="en-US" altLang="zh-TW" sz="5400" dirty="0">
                <a:latin typeface="Bank Gothic Medium" pitchFamily="2" charset="0"/>
                <a:ea typeface="Hiragino Maru Gothic ProN W4" panose="020F0400000000000000" pitchFamily="34" charset="-128"/>
              </a:rPr>
              <a:t>65.9%</a:t>
            </a:r>
          </a:p>
          <a:p>
            <a:pPr marL="0" indent="0" algn="ctr">
              <a:buNone/>
            </a:pPr>
            <a:r>
              <a:rPr kumimoji="1" lang="en-US" altLang="zh-TW" sz="5400" dirty="0">
                <a:latin typeface="Bank Gothic Medium" pitchFamily="2" charset="0"/>
                <a:ea typeface="Hiragino Maru Gothic ProN W4" panose="020F0400000000000000" pitchFamily="34" charset="-128"/>
              </a:rPr>
              <a:t>70.7%</a:t>
            </a:r>
          </a:p>
          <a:p>
            <a:pPr marL="0" indent="0" algn="ctr">
              <a:buNone/>
            </a:pPr>
            <a:r>
              <a:rPr kumimoji="1" lang="en-US" altLang="zh-TW" sz="5400" dirty="0">
                <a:latin typeface="Bank Gothic Medium" pitchFamily="2" charset="0"/>
                <a:ea typeface="Hiragino Maru Gothic ProN W4" panose="020F0400000000000000" pitchFamily="34" charset="-128"/>
              </a:rPr>
              <a:t>68.3%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F7DC802E-AFA0-CF41-B85A-0B9A33F7B58F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第四步驟</a:t>
            </a:r>
          </a:p>
        </p:txBody>
      </p:sp>
      <p:sp>
        <p:nvSpPr>
          <p:cNvPr id="7" name="日期版面配置區 1">
            <a:extLst>
              <a:ext uri="{FF2B5EF4-FFF2-40B4-BE49-F238E27FC236}">
                <a16:creationId xmlns:a16="http://schemas.microsoft.com/office/drawing/2014/main" id="{7BF51F0C-2C14-EE49-88A0-0768B834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t>2020/05/23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8" name="頁尾版面配置區 3">
            <a:extLst>
              <a:ext uri="{FF2B5EF4-FFF2-40B4-BE49-F238E27FC236}">
                <a16:creationId xmlns:a16="http://schemas.microsoft.com/office/drawing/2014/main" id="{40A03BB0-BDC1-1842-837B-9CFBDF2F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理律盃公民行動方案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第三隊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Heiti TC Medium" pitchFamily="2" charset="-120"/>
              <a:ea typeface="Heiti TC Medium" pitchFamily="2" charset="-120"/>
              <a:cs typeface="+mn-cs"/>
            </a:endParaRPr>
          </a:p>
        </p:txBody>
      </p:sp>
      <p:sp>
        <p:nvSpPr>
          <p:cNvPr id="9" name="投影片編號版面配置區 4">
            <a:extLst>
              <a:ext uri="{FF2B5EF4-FFF2-40B4-BE49-F238E27FC236}">
                <a16:creationId xmlns:a16="http://schemas.microsoft.com/office/drawing/2014/main" id="{4B9624BD-0122-2F4D-BBED-58ACAC88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4D8835A-3AD9-7F48-9A1E-69908FDEF351}"/>
              </a:ext>
            </a:extLst>
          </p:cNvPr>
          <p:cNvSpPr txBox="1"/>
          <p:nvPr/>
        </p:nvSpPr>
        <p:spPr>
          <a:xfrm>
            <a:off x="2994118" y="1153907"/>
            <a:ext cx="4725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我方行動方案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D06D4D2-2138-2646-BD63-90E504AB1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60" b="98425" l="0" r="97018">
                        <a14:foregroundMark x1="31881" y1="25512" x2="31881" y2="25512"/>
                        <a14:foregroundMark x1="60321" y1="24567" x2="60321" y2="24567"/>
                        <a14:foregroundMark x1="57110" y1="19685" x2="57110" y2="19685"/>
                        <a14:foregroundMark x1="57110" y1="19685" x2="57110" y2="19685"/>
                        <a14:foregroundMark x1="50917" y1="24567" x2="50917" y2="24567"/>
                        <a14:foregroundMark x1="35550" y1="23465" x2="35550" y2="23465"/>
                        <a14:foregroundMark x1="35550" y1="23465" x2="35550" y2="23465"/>
                        <a14:foregroundMark x1="38073" y1="19685" x2="38073" y2="19685"/>
                        <a14:foregroundMark x1="38073" y1="19685" x2="38073" y2="19685"/>
                        <a14:foregroundMark x1="27294" y1="25039" x2="27294" y2="25039"/>
                      </a14:backgroundRemoval>
                    </a14:imgEffect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14620">
            <a:off x="10300078" y="4378741"/>
            <a:ext cx="1386229" cy="2015755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46AFDE26-7028-C743-9058-65AD4B3D91D6}"/>
              </a:ext>
            </a:extLst>
          </p:cNvPr>
          <p:cNvSpPr txBox="1"/>
          <p:nvPr/>
        </p:nvSpPr>
        <p:spPr>
          <a:xfrm>
            <a:off x="4792133" y="2103120"/>
            <a:ext cx="2607734" cy="92794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14" name="橢圓圖說文字 13">
            <a:extLst>
              <a:ext uri="{FF2B5EF4-FFF2-40B4-BE49-F238E27FC236}">
                <a16:creationId xmlns:a16="http://schemas.microsoft.com/office/drawing/2014/main" id="{4015F7E9-E991-A04A-8408-CE553D8F58E6}"/>
              </a:ext>
            </a:extLst>
          </p:cNvPr>
          <p:cNvSpPr/>
          <p:nvPr/>
        </p:nvSpPr>
        <p:spPr>
          <a:xfrm rot="1215557">
            <a:off x="7541710" y="1127366"/>
            <a:ext cx="2165761" cy="1206199"/>
          </a:xfrm>
          <a:prstGeom prst="wedgeEllipseCallout">
            <a:avLst>
              <a:gd name="adj1" fmla="val -31825"/>
              <a:gd name="adj2" fmla="val 70360"/>
            </a:avLst>
          </a:prstGeom>
          <a:solidFill>
            <a:schemeClr val="bg1">
              <a:alpha val="33000"/>
            </a:schemeClr>
          </a:solidFill>
          <a:ln w="571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StdN W8" panose="020B0800000000000000" pitchFamily="34" charset="-128"/>
              <a:ea typeface="Hiragino Kaku Gothic StdN W8" panose="020B0800000000000000" pitchFamily="34" charset="-128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9757396-D6F3-3D4C-80D6-ADC6D26ECED3}"/>
              </a:ext>
            </a:extLst>
          </p:cNvPr>
          <p:cNvSpPr txBox="1"/>
          <p:nvPr/>
        </p:nvSpPr>
        <p:spPr>
          <a:xfrm rot="946048">
            <a:off x="7692470" y="1503179"/>
            <a:ext cx="19278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32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Hiragino Kaku Gothic ProN W6" panose="020B0300000000000000" pitchFamily="34" charset="-128"/>
                <a:ea typeface="Hiragino Kaku Gothic ProN W6" panose="020B0300000000000000" pitchFamily="34" charset="-128"/>
              </a:rPr>
              <a:t>我願意！</a:t>
            </a:r>
          </a:p>
          <a:p>
            <a:endParaRPr kumimoji="1" lang="zh-TW" altLang="en-US" sz="3200" b="1" spc="3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6" panose="020B0300000000000000" pitchFamily="34" charset="-128"/>
              <a:ea typeface="Hiragino Kaku Gothic ProN W6" panose="020B0300000000000000" pitchFamily="34" charset="-128"/>
            </a:endParaRPr>
          </a:p>
        </p:txBody>
      </p:sp>
      <p:sp>
        <p:nvSpPr>
          <p:cNvPr id="16" name="橢圓圖說文字 15">
            <a:extLst>
              <a:ext uri="{FF2B5EF4-FFF2-40B4-BE49-F238E27FC236}">
                <a16:creationId xmlns:a16="http://schemas.microsoft.com/office/drawing/2014/main" id="{E1BCB756-C536-B742-9DAD-D3AADDF50AE9}"/>
              </a:ext>
            </a:extLst>
          </p:cNvPr>
          <p:cNvSpPr/>
          <p:nvPr/>
        </p:nvSpPr>
        <p:spPr>
          <a:xfrm>
            <a:off x="2320635" y="2427967"/>
            <a:ext cx="2165761" cy="1206199"/>
          </a:xfrm>
          <a:prstGeom prst="wedgeEllipseCallout">
            <a:avLst>
              <a:gd name="adj1" fmla="val 61999"/>
              <a:gd name="adj2" fmla="val 35264"/>
            </a:avLst>
          </a:prstGeom>
          <a:solidFill>
            <a:srgbClr val="D4FFCA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3200" dirty="0">
              <a:latin typeface="Hiragino Kaku Gothic StdN W8" panose="020B0800000000000000" pitchFamily="34" charset="-128"/>
              <a:ea typeface="Hiragino Kaku Gothic StdN W8" panose="020B0800000000000000" pitchFamily="34" charset="-128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B62C546-797C-224A-B91A-CA80AC942FFF}"/>
              </a:ext>
            </a:extLst>
          </p:cNvPr>
          <p:cNvSpPr txBox="1"/>
          <p:nvPr/>
        </p:nvSpPr>
        <p:spPr>
          <a:xfrm rot="21160896">
            <a:off x="2504287" y="2764036"/>
            <a:ext cx="1911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肯定分級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2F87371C-3D02-2B4E-B4DD-675E938EE099}"/>
              </a:ext>
            </a:extLst>
          </p:cNvPr>
          <p:cNvSpPr txBox="1"/>
          <p:nvPr/>
        </p:nvSpPr>
        <p:spPr>
          <a:xfrm rot="946048">
            <a:off x="8012346" y="3861632"/>
            <a:ext cx="15552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可愛！</a:t>
            </a:r>
          </a:p>
        </p:txBody>
      </p:sp>
      <p:sp>
        <p:nvSpPr>
          <p:cNvPr id="21" name="橢圓圖說文字 20">
            <a:extLst>
              <a:ext uri="{FF2B5EF4-FFF2-40B4-BE49-F238E27FC236}">
                <a16:creationId xmlns:a16="http://schemas.microsoft.com/office/drawing/2014/main" id="{A57E2D78-9C59-0C48-A80B-C0F7A76B7250}"/>
              </a:ext>
            </a:extLst>
          </p:cNvPr>
          <p:cNvSpPr/>
          <p:nvPr/>
        </p:nvSpPr>
        <p:spPr>
          <a:xfrm rot="278252">
            <a:off x="2469002" y="4395379"/>
            <a:ext cx="2165761" cy="1206199"/>
          </a:xfrm>
          <a:prstGeom prst="wedgeEllipseCallout">
            <a:avLst>
              <a:gd name="adj1" fmla="val 62915"/>
              <a:gd name="adj2" fmla="val 19460"/>
            </a:avLst>
          </a:prstGeom>
          <a:solidFill>
            <a:srgbClr val="C4FEFD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3200" dirty="0">
              <a:latin typeface="Hiragino Kaku Gothic StdN W8" panose="020B0800000000000000" pitchFamily="34" charset="-128"/>
              <a:ea typeface="Hiragino Kaku Gothic StdN W8" panose="020B0800000000000000" pitchFamily="34" charset="-128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E2D997C2-019C-434C-9C48-AEFF9E8C7845}"/>
              </a:ext>
            </a:extLst>
          </p:cNvPr>
          <p:cNvSpPr txBox="1"/>
          <p:nvPr/>
        </p:nvSpPr>
        <p:spPr>
          <a:xfrm rot="21160298">
            <a:off x="2622781" y="4712098"/>
            <a:ext cx="18582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介面友善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A977C3C1-4ADA-564E-A5F1-34661F5321F3}"/>
              </a:ext>
            </a:extLst>
          </p:cNvPr>
          <p:cNvSpPr txBox="1"/>
          <p:nvPr/>
        </p:nvSpPr>
        <p:spPr>
          <a:xfrm>
            <a:off x="4792133" y="4050160"/>
            <a:ext cx="2607734" cy="92794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297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圖說文字 1">
            <a:extLst>
              <a:ext uri="{FF2B5EF4-FFF2-40B4-BE49-F238E27FC236}">
                <a16:creationId xmlns:a16="http://schemas.microsoft.com/office/drawing/2014/main" id="{04A1D36A-DC24-484C-8FA4-B386226CC70F}"/>
              </a:ext>
            </a:extLst>
          </p:cNvPr>
          <p:cNvSpPr/>
          <p:nvPr/>
        </p:nvSpPr>
        <p:spPr>
          <a:xfrm>
            <a:off x="4182534" y="2538615"/>
            <a:ext cx="7213600" cy="2727652"/>
          </a:xfrm>
          <a:prstGeom prst="wedgeRoundRectCallout">
            <a:avLst>
              <a:gd name="adj1" fmla="val -61127"/>
              <a:gd name="adj2" fmla="val -3349"/>
              <a:gd name="adj3" fmla="val 16667"/>
            </a:avLst>
          </a:prstGeom>
          <a:solidFill>
            <a:schemeClr val="bg1">
              <a:alpha val="69000"/>
            </a:schemeClr>
          </a:solidFill>
          <a:ln w="38100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32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5C34CAA-CFAF-8241-B786-193491858FC0}"/>
              </a:ext>
            </a:extLst>
          </p:cNvPr>
          <p:cNvSpPr txBox="1"/>
          <p:nvPr/>
        </p:nvSpPr>
        <p:spPr>
          <a:xfrm>
            <a:off x="4368800" y="2578015"/>
            <a:ext cx="6841069" cy="2470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有力輔助工具、</a:t>
            </a:r>
            <a:r>
              <a:rPr kumimoji="1" lang="zh-TW" altLang="en-US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目標客群明確</a:t>
            </a:r>
            <a:endParaRPr kumimoji="1" lang="en-US" altLang="zh-TW" sz="3200" spc="300" dirty="0">
              <a:solidFill>
                <a:schemeClr val="tx1">
                  <a:lumMod val="65000"/>
                  <a:lumOff val="35000"/>
                </a:schemeClr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TW" altLang="en-US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Hiragino Maru Gothic ProN W4" panose="020F0400000000000000" pitchFamily="34" charset="-128"/>
                <a:ea typeface="Hiragino Maru Gothic ProN W4" panose="020F0400000000000000" pitchFamily="34" charset="-128"/>
              </a:rPr>
              <a:t>介面平易近人、強化追吧評估</a:t>
            </a:r>
            <a:endParaRPr kumimoji="1" lang="en-US" altLang="zh-TW" sz="3200" spc="300" dirty="0">
              <a:solidFill>
                <a:schemeClr val="tx1">
                  <a:lumMod val="65000"/>
                  <a:lumOff val="35000"/>
                </a:schemeClr>
              </a:solidFill>
              <a:latin typeface="Hiragino Maru Gothic ProN W4" panose="020F0400000000000000" pitchFamily="34" charset="-128"/>
              <a:ea typeface="Hiragino Maru Gothic ProN W4" panose="020F0400000000000000" pitchFamily="34" charset="-128"/>
            </a:endParaRPr>
          </a:p>
          <a:p>
            <a:pPr algn="r">
              <a:lnSpc>
                <a:spcPct val="150000"/>
              </a:lnSpc>
            </a:pPr>
            <a:r>
              <a:rPr kumimoji="1" lang="zh-CN" altLang="en-US" sz="4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Kaku Gothic ProN W6" panose="020B0300000000000000" pitchFamily="34" charset="-128"/>
                <a:ea typeface="Hiragino Kaku Gothic ProN W6" panose="020B0300000000000000" pitchFamily="34" charset="-128"/>
              </a:rPr>
              <a:t>願意採用</a:t>
            </a:r>
            <a:endParaRPr kumimoji="1" lang="en-US" altLang="zh-TW" sz="4400" b="1" spc="300" dirty="0">
              <a:solidFill>
                <a:schemeClr val="tx1">
                  <a:lumMod val="75000"/>
                  <a:lumOff val="25000"/>
                </a:schemeClr>
              </a:solidFill>
              <a:latin typeface="Hiragino Kaku Gothic ProN W6" panose="020B0300000000000000" pitchFamily="34" charset="-128"/>
              <a:ea typeface="Hiragino Kaku Gothic ProN W6" panose="020B0300000000000000" pitchFamily="34" charset="-128"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F7DC802E-AFA0-CF41-B85A-0B9A33F7B58F}"/>
              </a:ext>
            </a:extLst>
          </p:cNvPr>
          <p:cNvSpPr txBox="1">
            <a:spLocks/>
          </p:cNvSpPr>
          <p:nvPr/>
        </p:nvSpPr>
        <p:spPr>
          <a:xfrm>
            <a:off x="1066799" y="789708"/>
            <a:ext cx="2507673" cy="107208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第四步驟</a:t>
            </a:r>
          </a:p>
        </p:txBody>
      </p:sp>
      <p:sp>
        <p:nvSpPr>
          <p:cNvPr id="7" name="日期版面配置區 1">
            <a:extLst>
              <a:ext uri="{FF2B5EF4-FFF2-40B4-BE49-F238E27FC236}">
                <a16:creationId xmlns:a16="http://schemas.microsoft.com/office/drawing/2014/main" id="{7BF51F0C-2C14-EE49-88A0-0768B834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t>2020/05/23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8" name="頁尾版面配置區 3">
            <a:extLst>
              <a:ext uri="{FF2B5EF4-FFF2-40B4-BE49-F238E27FC236}">
                <a16:creationId xmlns:a16="http://schemas.microsoft.com/office/drawing/2014/main" id="{40A03BB0-BDC1-1842-837B-9CFBDF2F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理律盃公民行動方案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第三隊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Heiti TC Medium" pitchFamily="2" charset="-120"/>
              <a:ea typeface="Heiti TC Medium" pitchFamily="2" charset="-120"/>
              <a:cs typeface="+mn-cs"/>
            </a:endParaRPr>
          </a:p>
        </p:txBody>
      </p:sp>
      <p:sp>
        <p:nvSpPr>
          <p:cNvPr id="9" name="投影片編號版面配置區 4">
            <a:extLst>
              <a:ext uri="{FF2B5EF4-FFF2-40B4-BE49-F238E27FC236}">
                <a16:creationId xmlns:a16="http://schemas.microsoft.com/office/drawing/2014/main" id="{4B9624BD-0122-2F4D-BBED-58ACAC88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4D8835A-3AD9-7F48-9A1E-69908FDEF351}"/>
              </a:ext>
            </a:extLst>
          </p:cNvPr>
          <p:cNvSpPr txBox="1"/>
          <p:nvPr/>
        </p:nvSpPr>
        <p:spPr>
          <a:xfrm>
            <a:off x="2994118" y="1153907"/>
            <a:ext cx="4725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我方行動方案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D06D4D2-2138-2646-BD63-90E504AB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60" b="98425" l="0" r="97018">
                        <a14:foregroundMark x1="31881" y1="25512" x2="31881" y2="25512"/>
                        <a14:foregroundMark x1="60321" y1="24567" x2="60321" y2="24567"/>
                        <a14:foregroundMark x1="57110" y1="19685" x2="57110" y2="19685"/>
                        <a14:foregroundMark x1="57110" y1="19685" x2="57110" y2="19685"/>
                        <a14:foregroundMark x1="50917" y1="24567" x2="50917" y2="24567"/>
                        <a14:foregroundMark x1="35550" y1="23465" x2="35550" y2="23465"/>
                        <a14:foregroundMark x1="35550" y1="23465" x2="35550" y2="23465"/>
                        <a14:foregroundMark x1="38073" y1="19685" x2="38073" y2="19685"/>
                        <a14:foregroundMark x1="38073" y1="19685" x2="38073" y2="19685"/>
                        <a14:foregroundMark x1="27294" y1="25039" x2="27294" y2="25039"/>
                      </a14:backgroundRemoval>
                    </a14:imgEffect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26103">
            <a:off x="1456969" y="2659374"/>
            <a:ext cx="1953696" cy="2840925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4A0AF623-88AD-F448-9DC2-5D5203BABA1D}"/>
              </a:ext>
            </a:extLst>
          </p:cNvPr>
          <p:cNvSpPr/>
          <p:nvPr/>
        </p:nvSpPr>
        <p:spPr>
          <a:xfrm>
            <a:off x="8602136" y="4175989"/>
            <a:ext cx="2607733" cy="863600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lg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16766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版面配置區 1">
            <a:extLst>
              <a:ext uri="{FF2B5EF4-FFF2-40B4-BE49-F238E27FC236}">
                <a16:creationId xmlns:a16="http://schemas.microsoft.com/office/drawing/2014/main" id="{7BF51F0C-2C14-EE49-88A0-0768B834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035040"/>
            <a:ext cx="2743200" cy="43552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t>2020/05/23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sp>
        <p:nvSpPr>
          <p:cNvPr id="8" name="頁尾版面配置區 3">
            <a:extLst>
              <a:ext uri="{FF2B5EF4-FFF2-40B4-BE49-F238E27FC236}">
                <a16:creationId xmlns:a16="http://schemas.microsoft.com/office/drawing/2014/main" id="{40A03BB0-BDC1-1842-837B-9CFBDF2F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035040"/>
            <a:ext cx="5212080" cy="435527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理律盃公民行動方案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Heiti TC Medium" pitchFamily="2" charset="-120"/>
                <a:ea typeface="Heiti TC Medium" pitchFamily="2" charset="-120"/>
                <a:cs typeface="+mn-cs"/>
              </a:rPr>
              <a:t>第三隊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Heiti TC Medium" pitchFamily="2" charset="-120"/>
              <a:ea typeface="Heiti TC Medium" pitchFamily="2" charset="-120"/>
              <a:cs typeface="+mn-cs"/>
            </a:endParaRPr>
          </a:p>
        </p:txBody>
      </p:sp>
      <p:sp>
        <p:nvSpPr>
          <p:cNvPr id="9" name="投影片編號版面配置區 4">
            <a:extLst>
              <a:ext uri="{FF2B5EF4-FFF2-40B4-BE49-F238E27FC236}">
                <a16:creationId xmlns:a16="http://schemas.microsoft.com/office/drawing/2014/main" id="{4B9624BD-0122-2F4D-BBED-58ACAC88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535" y="6035040"/>
            <a:ext cx="1463040" cy="435527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nk Gothic Medium" pitchFamily="2" charset="0"/>
                <a:ea typeface="Hiragino Kaku Gothic ProN W3" panose="020B0300000000000000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nk Gothic Medium" pitchFamily="2" charset="0"/>
              <a:ea typeface="Hiragino Kaku Gothic ProN W3" panose="020B0300000000000000" pitchFamily="34" charset="-128"/>
              <a:cs typeface="+mn-cs"/>
            </a:endParaRP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5A6FE919-6672-1444-AF75-4A2FDB87F715}"/>
              </a:ext>
            </a:extLst>
          </p:cNvPr>
          <p:cNvGrpSpPr/>
          <p:nvPr/>
        </p:nvGrpSpPr>
        <p:grpSpPr>
          <a:xfrm rot="1215403">
            <a:off x="9203586" y="4049188"/>
            <a:ext cx="2289900" cy="2489383"/>
            <a:chOff x="8879581" y="3756663"/>
            <a:chExt cx="2289900" cy="2489383"/>
          </a:xfrm>
        </p:grpSpPr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D0C998CF-628B-9741-B2F6-20ED8FE9C75F}"/>
                </a:ext>
              </a:extLst>
            </p:cNvPr>
            <p:cNvGrpSpPr/>
            <p:nvPr/>
          </p:nvGrpSpPr>
          <p:grpSpPr>
            <a:xfrm>
              <a:off x="8879581" y="3756663"/>
              <a:ext cx="2289900" cy="1866262"/>
              <a:chOff x="8879581" y="3756663"/>
              <a:chExt cx="2289900" cy="1866262"/>
            </a:xfrm>
          </p:grpSpPr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DB005A75-ACAD-E642-9186-FC4E8CC42E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3004" b="98069" l="1115" r="97522"/>
                        </a14:imgEffect>
                        <a14:imgEffect>
                          <a14:artisticCemen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0059016">
                <a:off x="8879581" y="4279390"/>
                <a:ext cx="2289900" cy="1343535"/>
              </a:xfrm>
              <a:prstGeom prst="rect">
                <a:avLst/>
              </a:prstGeom>
            </p:spPr>
          </p:pic>
          <p:sp>
            <p:nvSpPr>
              <p:cNvPr id="17" name="拱形 16">
                <a:extLst>
                  <a:ext uri="{FF2B5EF4-FFF2-40B4-BE49-F238E27FC236}">
                    <a16:creationId xmlns:a16="http://schemas.microsoft.com/office/drawing/2014/main" id="{C9F10593-8370-D542-9BDC-8C4D9535635E}"/>
                  </a:ext>
                </a:extLst>
              </p:cNvPr>
              <p:cNvSpPr/>
              <p:nvPr/>
            </p:nvSpPr>
            <p:spPr>
              <a:xfrm rot="2332141">
                <a:off x="10481768" y="3926942"/>
                <a:ext cx="509718" cy="245084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拱形 17">
                <a:extLst>
                  <a:ext uri="{FF2B5EF4-FFF2-40B4-BE49-F238E27FC236}">
                    <a16:creationId xmlns:a16="http://schemas.microsoft.com/office/drawing/2014/main" id="{BE0B396D-A26F-1C49-9E3E-5BDB1A51DB25}"/>
                  </a:ext>
                </a:extLst>
              </p:cNvPr>
              <p:cNvSpPr/>
              <p:nvPr/>
            </p:nvSpPr>
            <p:spPr>
              <a:xfrm rot="2000803">
                <a:off x="10518696" y="3756663"/>
                <a:ext cx="509718" cy="245084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拱形 13">
              <a:extLst>
                <a:ext uri="{FF2B5EF4-FFF2-40B4-BE49-F238E27FC236}">
                  <a16:creationId xmlns:a16="http://schemas.microsoft.com/office/drawing/2014/main" id="{830622C8-C59A-B245-9778-E151C8C2DC93}"/>
                </a:ext>
              </a:extLst>
            </p:cNvPr>
            <p:cNvSpPr/>
            <p:nvPr/>
          </p:nvSpPr>
          <p:spPr>
            <a:xfrm rot="13201919">
              <a:off x="8919037" y="6000962"/>
              <a:ext cx="509718" cy="245084"/>
            </a:xfrm>
            <a:prstGeom prst="blockArc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拱形 14">
              <a:extLst>
                <a:ext uri="{FF2B5EF4-FFF2-40B4-BE49-F238E27FC236}">
                  <a16:creationId xmlns:a16="http://schemas.microsoft.com/office/drawing/2014/main" id="{E3F40422-A818-DA4F-92CB-8B82540BE4C3}"/>
                </a:ext>
              </a:extLst>
            </p:cNvPr>
            <p:cNvSpPr/>
            <p:nvPr/>
          </p:nvSpPr>
          <p:spPr>
            <a:xfrm rot="13261927">
              <a:off x="9001122" y="5810239"/>
              <a:ext cx="509718" cy="245084"/>
            </a:xfrm>
            <a:prstGeom prst="blockArc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標題 1">
            <a:extLst>
              <a:ext uri="{FF2B5EF4-FFF2-40B4-BE49-F238E27FC236}">
                <a16:creationId xmlns:a16="http://schemas.microsoft.com/office/drawing/2014/main" id="{23763753-FE81-0F40-A699-58CCFD0A3311}"/>
              </a:ext>
            </a:extLst>
          </p:cNvPr>
          <p:cNvSpPr txBox="1">
            <a:spLocks/>
          </p:cNvSpPr>
          <p:nvPr/>
        </p:nvSpPr>
        <p:spPr>
          <a:xfrm>
            <a:off x="575733" y="861681"/>
            <a:ext cx="4030133" cy="1072085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solidFill>
              <a:srgbClr val="005200"/>
            </a:solidFill>
            <a:prstDash val="dash"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b="1" dirty="0">
                <a:solidFill>
                  <a:srgbClr val="005200"/>
                </a:solidFill>
                <a:latin typeface="Bank Gothic Medium" pitchFamily="2" charset="0"/>
                <a:ea typeface="PingFang TC Semibold" panose="020B0400000000000000" pitchFamily="34" charset="-120"/>
              </a:rPr>
              <a:t>Long-Term</a:t>
            </a:r>
            <a:endParaRPr kumimoji="1" lang="zh-TW" altLang="en-US" b="1" u="none" strike="noStrike" kern="1200" cap="none" normalizeH="0" baseline="0" noProof="0" dirty="0">
              <a:ln>
                <a:noFill/>
              </a:ln>
              <a:solidFill>
                <a:srgbClr val="005200"/>
              </a:solidFill>
              <a:uLnTx/>
              <a:uFillTx/>
              <a:latin typeface="Bank Gothic Medium" pitchFamily="2" charset="0"/>
              <a:ea typeface="PingFang TC Semibold" panose="020B0400000000000000" pitchFamily="34" charset="-120"/>
            </a:endParaRPr>
          </a:p>
        </p:txBody>
      </p:sp>
      <p:sp>
        <p:nvSpPr>
          <p:cNvPr id="25" name="標題 1">
            <a:extLst>
              <a:ext uri="{FF2B5EF4-FFF2-40B4-BE49-F238E27FC236}">
                <a16:creationId xmlns:a16="http://schemas.microsoft.com/office/drawing/2014/main" id="{99B7EC5D-2C33-0947-B4C5-7AD5948EBEF2}"/>
              </a:ext>
            </a:extLst>
          </p:cNvPr>
          <p:cNvSpPr txBox="1">
            <a:spLocks/>
          </p:cNvSpPr>
          <p:nvPr/>
        </p:nvSpPr>
        <p:spPr>
          <a:xfrm>
            <a:off x="575733" y="2376275"/>
            <a:ext cx="4030133" cy="1072085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solidFill>
              <a:srgbClr val="005200"/>
            </a:solidFill>
            <a:prstDash val="dash"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b="1" dirty="0">
                <a:solidFill>
                  <a:srgbClr val="005200"/>
                </a:solidFill>
                <a:latin typeface="Bank Gothic Medium" pitchFamily="2" charset="0"/>
                <a:ea typeface="PingFang TC Semibold" panose="020B0400000000000000" pitchFamily="34" charset="-120"/>
              </a:rPr>
              <a:t>Mid-Term</a:t>
            </a:r>
            <a:endParaRPr kumimoji="1" lang="zh-TW" altLang="en-US" b="1" u="none" strike="noStrike" kern="1200" cap="none" normalizeH="0" baseline="0" noProof="0" dirty="0">
              <a:ln>
                <a:noFill/>
              </a:ln>
              <a:solidFill>
                <a:srgbClr val="005200"/>
              </a:solidFill>
              <a:uLnTx/>
              <a:uFillTx/>
              <a:latin typeface="Bank Gothic Medium" pitchFamily="2" charset="0"/>
              <a:ea typeface="PingFang TC Semibold" panose="020B0400000000000000" pitchFamily="34" charset="-120"/>
            </a:endParaRPr>
          </a:p>
        </p:txBody>
      </p:sp>
      <p:sp>
        <p:nvSpPr>
          <p:cNvPr id="26" name="標題 1">
            <a:extLst>
              <a:ext uri="{FF2B5EF4-FFF2-40B4-BE49-F238E27FC236}">
                <a16:creationId xmlns:a16="http://schemas.microsoft.com/office/drawing/2014/main" id="{65DA6DB3-B01D-294A-9E0C-616E4839B1FB}"/>
              </a:ext>
            </a:extLst>
          </p:cNvPr>
          <p:cNvSpPr txBox="1">
            <a:spLocks/>
          </p:cNvSpPr>
          <p:nvPr/>
        </p:nvSpPr>
        <p:spPr>
          <a:xfrm>
            <a:off x="575733" y="3890869"/>
            <a:ext cx="4030133" cy="1072085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solidFill>
              <a:srgbClr val="005200"/>
            </a:solidFill>
            <a:prstDash val="dash"/>
          </a:ln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dirty="0">
                <a:solidFill>
                  <a:srgbClr val="005200"/>
                </a:solidFill>
                <a:latin typeface="Bank Gothic Medium" pitchFamily="2" charset="0"/>
                <a:ea typeface="PingFang TC Semibold" panose="020B0400000000000000" pitchFamily="34" charset="-120"/>
              </a:rPr>
              <a:t>NOW</a:t>
            </a:r>
            <a:endParaRPr kumimoji="1" lang="zh-TW" altLang="en-US" sz="6000" b="1" u="none" strike="noStrike" kern="1200" cap="none" normalizeH="0" baseline="0" noProof="0" dirty="0">
              <a:ln>
                <a:noFill/>
              </a:ln>
              <a:solidFill>
                <a:srgbClr val="005200"/>
              </a:solidFill>
              <a:uLnTx/>
              <a:uFillTx/>
              <a:latin typeface="Bank Gothic Medium" pitchFamily="2" charset="0"/>
              <a:ea typeface="PingFang TC Semibold" panose="020B0400000000000000" pitchFamily="34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C8B533C9-0F0A-0342-8F1A-92CCE6BB6D41}"/>
              </a:ext>
            </a:extLst>
          </p:cNvPr>
          <p:cNvSpPr txBox="1"/>
          <p:nvPr/>
        </p:nvSpPr>
        <p:spPr>
          <a:xfrm>
            <a:off x="5072513" y="663707"/>
            <a:ext cx="3925999" cy="14680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整合型平台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iragino Mincho ProN W6" panose="02020300000000000000" pitchFamily="18" charset="-128"/>
              <a:ea typeface="Hiragino Mincho ProN W6" panose="02020300000000000000" pitchFamily="18" charset="-128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勞動部、教育部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72899DCF-B7B3-B747-AA2A-ED0DEF20C074}"/>
              </a:ext>
            </a:extLst>
          </p:cNvPr>
          <p:cNvSpPr txBox="1"/>
          <p:nvPr/>
        </p:nvSpPr>
        <p:spPr>
          <a:xfrm>
            <a:off x="5072513" y="2178301"/>
            <a:ext cx="3925999" cy="14680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相棒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iragino Mincho ProN W6" panose="02020300000000000000" pitchFamily="18" charset="-128"/>
              <a:ea typeface="Hiragino Mincho ProN W6" panose="02020300000000000000" pitchFamily="18" charset="-128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教育部</a:t>
            </a:r>
            <a:r>
              <a:rPr kumimoji="1"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iragino Mincho ProN W6" panose="02020300000000000000" pitchFamily="18" charset="-128"/>
                <a:ea typeface="Hiragino Mincho ProN W6" panose="02020300000000000000" pitchFamily="18" charset="-128"/>
              </a:rPr>
              <a:t>青發署計畫</a:t>
            </a:r>
            <a:endParaRPr kumimoji="1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iragino Mincho ProN W6" panose="02020300000000000000" pitchFamily="18" charset="-128"/>
              <a:ea typeface="Hiragino Mincho ProN W6" panose="02020300000000000000" pitchFamily="18" charset="-128"/>
              <a:cs typeface="+mn-cs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4F3162A9-4C57-7A44-A3C7-6223E933BFAC}"/>
              </a:ext>
            </a:extLst>
          </p:cNvPr>
          <p:cNvSpPr txBox="1"/>
          <p:nvPr/>
        </p:nvSpPr>
        <p:spPr>
          <a:xfrm>
            <a:off x="5072513" y="3687731"/>
            <a:ext cx="3925999" cy="14680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完成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App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iragino Mincho ProN W6" panose="02020300000000000000" pitchFamily="18" charset="-128"/>
                <a:ea typeface="Hiragino Mincho ProN W6" panose="02020300000000000000" pitchFamily="18" charset="-128"/>
                <a:cs typeface="+mn-cs"/>
              </a:rPr>
              <a:t>產學單位測試</a:t>
            </a:r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3628CDDA-9A80-DF4C-9831-2E2B8DF1B38C}"/>
              </a:ext>
            </a:extLst>
          </p:cNvPr>
          <p:cNvCxnSpPr>
            <a:cxnSpLocks/>
            <a:stCxn id="20" idx="3"/>
            <a:endCxn id="29" idx="1"/>
          </p:cNvCxnSpPr>
          <p:nvPr/>
        </p:nvCxnSpPr>
        <p:spPr>
          <a:xfrm flipV="1">
            <a:off x="4605866" y="1397723"/>
            <a:ext cx="466647" cy="1"/>
          </a:xfrm>
          <a:prstGeom prst="line">
            <a:avLst/>
          </a:prstGeom>
          <a:ln w="38100" cap="rnd">
            <a:solidFill>
              <a:schemeClr val="tx1">
                <a:lumMod val="95000"/>
                <a:lumOff val="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5262DDA4-EAA4-6D43-9DDD-B090BAA8C8DA}"/>
              </a:ext>
            </a:extLst>
          </p:cNvPr>
          <p:cNvCxnSpPr>
            <a:cxnSpLocks/>
          </p:cNvCxnSpPr>
          <p:nvPr/>
        </p:nvCxnSpPr>
        <p:spPr>
          <a:xfrm>
            <a:off x="4605866" y="2918763"/>
            <a:ext cx="397381" cy="2566"/>
          </a:xfrm>
          <a:prstGeom prst="line">
            <a:avLst/>
          </a:prstGeom>
          <a:ln w="38100" cap="rnd">
            <a:solidFill>
              <a:schemeClr val="tx1">
                <a:lumMod val="95000"/>
                <a:lumOff val="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49037B86-A805-AA4F-9718-1BBEB1060213}"/>
              </a:ext>
            </a:extLst>
          </p:cNvPr>
          <p:cNvCxnSpPr>
            <a:cxnSpLocks/>
          </p:cNvCxnSpPr>
          <p:nvPr/>
        </p:nvCxnSpPr>
        <p:spPr>
          <a:xfrm>
            <a:off x="4640499" y="4444666"/>
            <a:ext cx="397381" cy="2566"/>
          </a:xfrm>
          <a:prstGeom prst="line">
            <a:avLst/>
          </a:prstGeom>
          <a:ln w="38100" cap="rnd">
            <a:solidFill>
              <a:schemeClr val="tx1">
                <a:lumMod val="95000"/>
                <a:lumOff val="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859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肥皂">
  <a:themeElements>
    <a:clrScheme name="肥皂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肥皂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肥皂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2_肥皂">
  <a:themeElements>
    <a:clrScheme name="氣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肥皂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肥皂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3.xml><?xml version="1.0" encoding="utf-8"?>
<a:theme xmlns:a="http://schemas.openxmlformats.org/drawingml/2006/main" name="1_肥皂">
  <a:themeElements>
    <a:clrScheme name="黃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肥皂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肥皂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{CF910212-BD91-0E48-984A-A07C6FDB355F}tf10001067</Template>
  <TotalTime>3094</TotalTime>
  <Words>476</Words>
  <Application>Microsoft Macintosh PowerPoint</Application>
  <PresentationFormat>寬螢幕</PresentationFormat>
  <Paragraphs>103</Paragraphs>
  <Slides>12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12</vt:i4>
      </vt:variant>
    </vt:vector>
  </HeadingPairs>
  <TitlesOfParts>
    <vt:vector size="29" baseType="lpstr">
      <vt:lpstr>新細明體</vt:lpstr>
      <vt:lpstr>Heiti TC Medium</vt:lpstr>
      <vt:lpstr>Hiragino Kaku Gothic ProN W3</vt:lpstr>
      <vt:lpstr>Hiragino Kaku Gothic ProN W6</vt:lpstr>
      <vt:lpstr>Hiragino Kaku Gothic StdN W8</vt:lpstr>
      <vt:lpstr>Hiragino Maru Gothic ProN W4</vt:lpstr>
      <vt:lpstr>Hiragino Mincho ProN W3</vt:lpstr>
      <vt:lpstr>Hiragino Mincho ProN W6</vt:lpstr>
      <vt:lpstr>PingFang TC Semibold</vt:lpstr>
      <vt:lpstr>Arial</vt:lpstr>
      <vt:lpstr>Bank Gothic Medium</vt:lpstr>
      <vt:lpstr>Calibri</vt:lpstr>
      <vt:lpstr>Century Gothic</vt:lpstr>
      <vt:lpstr>Garamond</vt:lpstr>
      <vt:lpstr>肥皂</vt:lpstr>
      <vt:lpstr>2_肥皂</vt:lpstr>
      <vt:lpstr>1_肥皂</vt:lpstr>
      <vt:lpstr>仕事碰碰貍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第十週史家報告 林毓生、連玲玲</dc:title>
  <dc:creator>cherry1996109@gmail.com</dc:creator>
  <cp:lastModifiedBy>cherry1996109@gmail.com</cp:lastModifiedBy>
  <cp:revision>33</cp:revision>
  <cp:lastPrinted>2020-04-30T04:22:49Z</cp:lastPrinted>
  <dcterms:created xsi:type="dcterms:W3CDTF">2020-04-29T23:29:25Z</dcterms:created>
  <dcterms:modified xsi:type="dcterms:W3CDTF">2020-05-03T11:39:15Z</dcterms:modified>
</cp:coreProperties>
</file>